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3"/>
  </p:notesMasterIdLst>
  <p:handoutMasterIdLst>
    <p:handoutMasterId r:id="rId34"/>
  </p:handoutMasterIdLst>
  <p:sldIdLst>
    <p:sldId id="257" r:id="rId3"/>
    <p:sldId id="769" r:id="rId4"/>
    <p:sldId id="673" r:id="rId5"/>
    <p:sldId id="700" r:id="rId6"/>
    <p:sldId id="770" r:id="rId7"/>
    <p:sldId id="771" r:id="rId8"/>
    <p:sldId id="772" r:id="rId9"/>
    <p:sldId id="773" r:id="rId10"/>
    <p:sldId id="774" r:id="rId11"/>
    <p:sldId id="775" r:id="rId12"/>
    <p:sldId id="776" r:id="rId13"/>
    <p:sldId id="777" r:id="rId14"/>
    <p:sldId id="765" r:id="rId15"/>
    <p:sldId id="766" r:id="rId16"/>
    <p:sldId id="767" r:id="rId17"/>
    <p:sldId id="768" r:id="rId18"/>
    <p:sldId id="674" r:id="rId19"/>
    <p:sldId id="702" r:id="rId20"/>
    <p:sldId id="676" r:id="rId21"/>
    <p:sldId id="749" r:id="rId22"/>
    <p:sldId id="750" r:id="rId23"/>
    <p:sldId id="703" r:id="rId24"/>
    <p:sldId id="704" r:id="rId25"/>
    <p:sldId id="755" r:id="rId26"/>
    <p:sldId id="756" r:id="rId27"/>
    <p:sldId id="752" r:id="rId28"/>
    <p:sldId id="763" r:id="rId29"/>
    <p:sldId id="757" r:id="rId30"/>
    <p:sldId id="697" r:id="rId31"/>
    <p:sldId id="758" r:id="rId3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DEAD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658"/>
    <p:restoredTop sz="50000" autoAdjust="0"/>
  </p:normalViewPr>
  <p:slideViewPr>
    <p:cSldViewPr snapToGrid="0">
      <p:cViewPr varScale="1">
        <p:scale>
          <a:sx n="125" d="100"/>
          <a:sy n="125" d="100"/>
        </p:scale>
        <p:origin x="47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E85494-8BC1-4B17-BC51-E2B17CAEA1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40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A0D558-D351-4D83-94B2-1D2521AF4F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990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BC62A5-4FA4-442D-BB5E-7B3E544FD5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C015E7-051B-46DE-8779-5C2EF7A777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35149-118F-4663-9665-73129F221E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15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40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7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68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64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65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38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0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9B122-A396-4E06-BB30-38311339E6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85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6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3599C-13AE-435C-BDF9-40EA4C8D9FA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A2D8C7-29C9-407F-BFA7-9BA4355A95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8D79E1-07C7-45C7-A602-A8694C5EED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4CC5B3-4489-47AE-B462-D8125315F9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8581FD-2FB3-41AA-837B-07150FB01F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6EE62-F0FC-469C-B3CF-7623F46AB9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7136F6-3BE8-4215-9DA3-81B06DBDB1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A9467D2-C0F1-495B-992D-DFC2A46747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295400"/>
            <a:ext cx="8305800" cy="1470025"/>
          </a:xfrm>
        </p:spPr>
        <p:txBody>
          <a:bodyPr/>
          <a:lstStyle/>
          <a:p>
            <a:r>
              <a:rPr lang="en-US" sz="6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Evaluating Information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657600"/>
            <a:ext cx="7467600" cy="1752600"/>
          </a:xfrm>
        </p:spPr>
        <p:txBody>
          <a:bodyPr/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Genome 575: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Fundamentals of Biomedical Instrumentation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Brian Beliveau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4DBCF-C3E4-BF43-A253-160DB645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C62A5-4FA4-442D-BB5E-7B3E544FD5D0}" type="slidenum">
              <a:rPr lang="en-US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</a:t>
            </a:fld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A screenshot of a game&#10;&#10;Description automatically generated">
            <a:extLst>
              <a:ext uri="{FF2B5EF4-FFF2-40B4-BE49-F238E27FC236}">
                <a16:creationId xmlns:a16="http://schemas.microsoft.com/office/drawing/2014/main" id="{AF1D8165-CA76-EBF6-49DD-5F56212C2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6" y="1275743"/>
            <a:ext cx="3487478" cy="2442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F9ECEE-A0A5-BC65-9A1B-EB13D580A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34" y="1275742"/>
            <a:ext cx="5365010" cy="401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30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8E4FB361-7D12-37B1-4763-339EAB882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6" y="1135359"/>
            <a:ext cx="3780790" cy="229364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55D3CF8-1870-2D91-A160-5ADE8E6DA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990" y="3406257"/>
            <a:ext cx="7186931" cy="295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95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D06BB5B9-368F-AF7E-A366-1533F8CB9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59" y="1030642"/>
            <a:ext cx="6060238" cy="527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Another (familiar?) game…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20939-F745-7146-8129-84D26CE60E10}"/>
              </a:ext>
            </a:extLst>
          </p:cNvPr>
          <p:cNvSpPr txBox="1"/>
          <p:nvPr/>
        </p:nvSpPr>
        <p:spPr>
          <a:xfrm>
            <a:off x="51242" y="6612397"/>
            <a:ext cx="821945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mathematicalmysteries.org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/the-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monty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-hall-problem/</a:t>
            </a:r>
          </a:p>
        </p:txBody>
      </p:sp>
      <p:pic>
        <p:nvPicPr>
          <p:cNvPr id="2050" name="Picture 2" descr="The Monty Hall Problem – Mathematical Mysteries">
            <a:extLst>
              <a:ext uri="{FF2B5EF4-FFF2-40B4-BE49-F238E27FC236}">
                <a16:creationId xmlns:a16="http://schemas.microsoft.com/office/drawing/2014/main" id="{B22E2CF5-C509-65B0-73EB-3DCEB6F46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247" y="1710459"/>
            <a:ext cx="6689505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637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Let’s make a deal…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20939-F745-7146-8129-84D26CE60E10}"/>
              </a:ext>
            </a:extLst>
          </p:cNvPr>
          <p:cNvSpPr txBox="1"/>
          <p:nvPr/>
        </p:nvSpPr>
        <p:spPr>
          <a:xfrm>
            <a:off x="51242" y="6612397"/>
            <a:ext cx="821945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mathematicalmysteries.org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/the-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monty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-hall-problem/</a:t>
            </a:r>
          </a:p>
        </p:txBody>
      </p:sp>
      <p:pic>
        <p:nvPicPr>
          <p:cNvPr id="2050" name="Picture 2" descr="The Monty Hall Problem – Mathematical Mysteries">
            <a:extLst>
              <a:ext uri="{FF2B5EF4-FFF2-40B4-BE49-F238E27FC236}">
                <a16:creationId xmlns:a16="http://schemas.microsoft.com/office/drawing/2014/main" id="{B22E2CF5-C509-65B0-73EB-3DCEB6F46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247" y="1710459"/>
            <a:ext cx="6689505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F8B613-455B-5C9E-6F8C-03279B995227}"/>
              </a:ext>
            </a:extLst>
          </p:cNvPr>
          <p:cNvSpPr/>
          <p:nvPr/>
        </p:nvSpPr>
        <p:spPr>
          <a:xfrm>
            <a:off x="1227247" y="1652639"/>
            <a:ext cx="6689504" cy="14179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C5913-CD25-DB85-B55E-3B748CBBA767}"/>
              </a:ext>
            </a:extLst>
          </p:cNvPr>
          <p:cNvSpPr txBox="1"/>
          <p:nvPr/>
        </p:nvSpPr>
        <p:spPr>
          <a:xfrm>
            <a:off x="4114799" y="1796112"/>
            <a:ext cx="914400" cy="635642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943841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Bayesian explanation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20939-F745-7146-8129-84D26CE60E10}"/>
              </a:ext>
            </a:extLst>
          </p:cNvPr>
          <p:cNvSpPr txBox="1"/>
          <p:nvPr/>
        </p:nvSpPr>
        <p:spPr>
          <a:xfrm>
            <a:off x="51242" y="6612397"/>
            <a:ext cx="821945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Monty_Hall_problem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#/media/File:Monty_Hall_Problem_-_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Standard_probabilities.svg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F8B613-455B-5C9E-6F8C-03279B995227}"/>
              </a:ext>
            </a:extLst>
          </p:cNvPr>
          <p:cNvSpPr/>
          <p:nvPr/>
        </p:nvSpPr>
        <p:spPr>
          <a:xfrm>
            <a:off x="1227247" y="1652639"/>
            <a:ext cx="6689504" cy="14179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DF89B0E2-45EB-D5AA-1D9C-4BC505CB8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391" y="1338948"/>
            <a:ext cx="4814711" cy="481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CA1BEE-C227-B398-F71D-1F0CF68A268A}"/>
              </a:ext>
            </a:extLst>
          </p:cNvPr>
          <p:cNvCxnSpPr/>
          <p:nvPr/>
        </p:nvCxnSpPr>
        <p:spPr>
          <a:xfrm>
            <a:off x="383822" y="3984978"/>
            <a:ext cx="848924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6E8421-8E60-8007-F790-8E38B7AD48FC}"/>
              </a:ext>
            </a:extLst>
          </p:cNvPr>
          <p:cNvSpPr txBox="1"/>
          <p:nvPr/>
        </p:nvSpPr>
        <p:spPr>
          <a:xfrm>
            <a:off x="770047" y="2068164"/>
            <a:ext cx="914400" cy="635642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2/3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3741FA-7D81-DD2F-D328-A4CBA94487B5}"/>
              </a:ext>
            </a:extLst>
          </p:cNvPr>
          <p:cNvSpPr txBox="1"/>
          <p:nvPr/>
        </p:nvSpPr>
        <p:spPr>
          <a:xfrm>
            <a:off x="770047" y="4628894"/>
            <a:ext cx="914400" cy="635642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165943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Information theory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20939-F745-7146-8129-84D26CE60E10}"/>
              </a:ext>
            </a:extLst>
          </p:cNvPr>
          <p:cNvSpPr txBox="1"/>
          <p:nvPr/>
        </p:nvSpPr>
        <p:spPr>
          <a:xfrm>
            <a:off x="51242" y="6612397"/>
            <a:ext cx="821945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Monty_Hall_problem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#/media/File:Monty_Hall_Problem_-_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Standard_probabilities.svg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F8B613-455B-5C9E-6F8C-03279B995227}"/>
              </a:ext>
            </a:extLst>
          </p:cNvPr>
          <p:cNvSpPr/>
          <p:nvPr/>
        </p:nvSpPr>
        <p:spPr>
          <a:xfrm>
            <a:off x="689633" y="1749649"/>
            <a:ext cx="2622264" cy="14179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E169F0-AF61-5943-B2AF-43618656EBC8}"/>
              </a:ext>
            </a:extLst>
          </p:cNvPr>
          <p:cNvSpPr txBox="1"/>
          <p:nvPr/>
        </p:nvSpPr>
        <p:spPr>
          <a:xfrm>
            <a:off x="186495" y="2094314"/>
            <a:ext cx="4091994" cy="83099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H(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X=1–3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sum(1-3)[1/3 * log</a:t>
            </a:r>
            <a:r>
              <a:rPr lang="en-US" sz="2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(1/3)] =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1.58 bits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308962-544F-D950-7674-9103E571076F}"/>
              </a:ext>
            </a:extLst>
          </p:cNvPr>
          <p:cNvGrpSpPr/>
          <p:nvPr/>
        </p:nvGrpSpPr>
        <p:grpSpPr>
          <a:xfrm>
            <a:off x="4507203" y="922156"/>
            <a:ext cx="4091994" cy="2397034"/>
            <a:chOff x="1379647" y="1805039"/>
            <a:chExt cx="6689505" cy="3918620"/>
          </a:xfrm>
        </p:grpSpPr>
        <p:pic>
          <p:nvPicPr>
            <p:cNvPr id="10" name="Picture 2" descr="The Monty Hall Problem – Mathematical Mysteries">
              <a:extLst>
                <a:ext uri="{FF2B5EF4-FFF2-40B4-BE49-F238E27FC236}">
                  <a16:creationId xmlns:a16="http://schemas.microsoft.com/office/drawing/2014/main" id="{31B7F619-866B-EA2F-29C8-B807C58C73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647" y="1862859"/>
              <a:ext cx="6689505" cy="386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58F42F-300D-92A4-6E0F-E9B17D9D8F64}"/>
                </a:ext>
              </a:extLst>
            </p:cNvPr>
            <p:cNvSpPr/>
            <p:nvPr/>
          </p:nvSpPr>
          <p:spPr>
            <a:xfrm>
              <a:off x="1379647" y="1805039"/>
              <a:ext cx="6689504" cy="1417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Picture 2" descr="undefined">
            <a:extLst>
              <a:ext uri="{FF2B5EF4-FFF2-40B4-BE49-F238E27FC236}">
                <a16:creationId xmlns:a16="http://schemas.microsoft.com/office/drawing/2014/main" id="{28B3455C-90C3-1744-8409-615180BFE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124" y="3893499"/>
            <a:ext cx="2524876" cy="252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BF9C12-B19D-5D36-B6EF-0567679DEDBA}"/>
              </a:ext>
            </a:extLst>
          </p:cNvPr>
          <p:cNvSpPr txBox="1"/>
          <p:nvPr/>
        </p:nvSpPr>
        <p:spPr>
          <a:xfrm>
            <a:off x="0" y="4730000"/>
            <a:ext cx="5095124" cy="1200329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H(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X=1,2 or X=1,3 or X=2,3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      - sum(1/3 * log</a:t>
            </a:r>
            <a:r>
              <a:rPr lang="en-US" sz="2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(1/3) + 2/3 log</a:t>
            </a:r>
            <a:r>
              <a:rPr lang="en-US" sz="2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(2/3)] =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0.918 bits</a:t>
            </a:r>
          </a:p>
        </p:txBody>
      </p:sp>
    </p:spTree>
    <p:extLst>
      <p:ext uri="{BB962C8B-B14F-4D97-AF65-F5344CB8AC3E}">
        <p14:creationId xmlns:p14="http://schemas.microsoft.com/office/powerpoint/2010/main" val="248801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How do we evaluate information?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57790" y="1056113"/>
            <a:ext cx="8628419" cy="11398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 activity (10 mins):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questions should we ask about data/datasets?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www.tampabay.com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/resizer/geVYWof5v2nP75k6cGzYunNkMRc=/1400x2500/smart/arc-anglerfish-arc2-prod-tbt.s3.amazonaws.com/public/KAE7GFWHDQI6TBKNIBWI6S7HAY.jpg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4840E-B431-554A-A6C1-4625487FE1EF}"/>
              </a:ext>
            </a:extLst>
          </p:cNvPr>
          <p:cNvSpPr txBox="1"/>
          <p:nvPr/>
        </p:nvSpPr>
        <p:spPr>
          <a:xfrm>
            <a:off x="638582" y="3229681"/>
            <a:ext cx="7866833" cy="15025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4800" dirty="0">
                <a:solidFill>
                  <a:schemeClr val="tx2"/>
                </a:solidFill>
                <a:latin typeface="Optima" panose="02000503060000020004" pitchFamily="2" charset="0"/>
              </a:rPr>
              <a:t>Supplementary Dataset 1</a:t>
            </a:r>
          </a:p>
        </p:txBody>
      </p:sp>
    </p:spTree>
    <p:extLst>
      <p:ext uri="{BB962C8B-B14F-4D97-AF65-F5344CB8AC3E}">
        <p14:creationId xmlns:p14="http://schemas.microsoft.com/office/powerpoint/2010/main" val="4003237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How do we evaluate information?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57790" y="2161673"/>
            <a:ext cx="5341402" cy="420525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Sample size?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Statistical testing?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QC metrics?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 well described?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Technical replicates?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Biological replicates?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Confounding variables?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stratification?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Over-fitting / leakage?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Aliasing / artifacts?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Misconduct?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images.emojiterra.com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/google/android-11/512px/1f914.png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4840E-B431-554A-A6C1-4625487FE1EF}"/>
              </a:ext>
            </a:extLst>
          </p:cNvPr>
          <p:cNvSpPr txBox="1"/>
          <p:nvPr/>
        </p:nvSpPr>
        <p:spPr>
          <a:xfrm>
            <a:off x="638583" y="1097957"/>
            <a:ext cx="7866833" cy="15025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4800" dirty="0">
                <a:solidFill>
                  <a:schemeClr val="tx2"/>
                </a:solidFill>
                <a:latin typeface="Optima" panose="02000503060000020004" pitchFamily="2" charset="0"/>
              </a:rPr>
              <a:t>Supplementary Dataset 1</a:t>
            </a:r>
          </a:p>
        </p:txBody>
      </p:sp>
      <p:pic>
        <p:nvPicPr>
          <p:cNvPr id="3074" name="Picture 2" descr="🤔 Thinking Face Emoji | Thinking Emoji">
            <a:extLst>
              <a:ext uri="{FF2B5EF4-FFF2-40B4-BE49-F238E27FC236}">
                <a16:creationId xmlns:a16="http://schemas.microsoft.com/office/drawing/2014/main" id="{AD0E1551-A8AE-4F46-8A18-85845CF0E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089" y="2463213"/>
            <a:ext cx="2952631" cy="29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737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Reminder: types of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Why Do You Need an Analog-to-Digital Converter (ADC)? - Latest Open Tech  From Seeed">
            <a:extLst>
              <a:ext uri="{FF2B5EF4-FFF2-40B4-BE49-F238E27FC236}">
                <a16:creationId xmlns:a16="http://schemas.microsoft.com/office/drawing/2014/main" id="{F215F308-A285-B649-9562-1EA618D17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92" y="1715293"/>
            <a:ext cx="6537816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blog.seeedstudio.com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/wp-content/uploads/2020/06/sine-new-1030x512.png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F08232-A4E4-4641-BE46-D501F4C6AB14}"/>
              </a:ext>
            </a:extLst>
          </p:cNvPr>
          <p:cNvSpPr txBox="1"/>
          <p:nvPr/>
        </p:nvSpPr>
        <p:spPr>
          <a:xfrm>
            <a:off x="2709239" y="1269937"/>
            <a:ext cx="3725522" cy="53425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u="sng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Continuous / Analog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512206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Fully defined.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f(t) ==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for any t (in some interval)</a:t>
            </a: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Properties such as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wavelength, amplitude can convey information </a:t>
            </a:r>
          </a:p>
        </p:txBody>
      </p:sp>
    </p:spTree>
    <p:extLst>
      <p:ext uri="{BB962C8B-B14F-4D97-AF65-F5344CB8AC3E}">
        <p14:creationId xmlns:p14="http://schemas.microsoft.com/office/powerpoint/2010/main" val="2799481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Open questions from last week (2023)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69551" y="1105194"/>
            <a:ext cx="3994449" cy="532737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does FM sound better?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b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8 bits for byte? Related to dynamic range of the eye?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FBE81D-5791-88A7-3E41-5DA6BD45B7D8}"/>
              </a:ext>
            </a:extLst>
          </p:cNvPr>
          <p:cNvSpPr txBox="1"/>
          <p:nvPr/>
        </p:nvSpPr>
        <p:spPr>
          <a:xfrm>
            <a:off x="4257040" y="1105194"/>
            <a:ext cx="4693920" cy="11398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2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Amplitude fluctuates, causes static if part of code (AM). Not part of code with frequency (FM)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002207-006B-810E-ECA4-DBE12AD39306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/commons/b/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/KL_Intel_C8008-1.jpg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3C1403-2658-C147-153D-1A3D5E9C316D}"/>
              </a:ext>
            </a:extLst>
          </p:cNvPr>
          <p:cNvGrpSpPr/>
          <p:nvPr/>
        </p:nvGrpSpPr>
        <p:grpSpPr>
          <a:xfrm>
            <a:off x="3927097" y="2384063"/>
            <a:ext cx="4759703" cy="3396948"/>
            <a:chOff x="3927097" y="2384063"/>
            <a:chExt cx="4759703" cy="339694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44C1F27-6B31-B412-A577-D792A82993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097" y="2384063"/>
              <a:ext cx="4759703" cy="3052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BCEC09-E6E6-05E5-FC9E-5DB223492548}"/>
                </a:ext>
              </a:extLst>
            </p:cNvPr>
            <p:cNvSpPr txBox="1"/>
            <p:nvPr/>
          </p:nvSpPr>
          <p:spPr>
            <a:xfrm>
              <a:off x="4968240" y="5411679"/>
              <a:ext cx="2814320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0" i="0" dirty="0">
                  <a:solidFill>
                    <a:srgbClr val="000000"/>
                  </a:solidFill>
                  <a:effectLst/>
                  <a:highlight>
                    <a:srgbClr val="F8F9FA"/>
                  </a:highlight>
                  <a:latin typeface="Arial" panose="020B0604020202020204" pitchFamily="34" charset="0"/>
                </a:rPr>
                <a:t>Intel C8008-1, 1972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3936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Evaluating continuous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blog.seeedstudio.com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/wp-content/uploads/2020/06/sine-new-1030x512.png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400050" y="1181414"/>
            <a:ext cx="8343900" cy="432530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Goodness of fit / likelihood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4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RMSE</a:t>
            </a:r>
          </a:p>
        </p:txBody>
      </p:sp>
    </p:spTree>
    <p:extLst>
      <p:ext uri="{BB962C8B-B14F-4D97-AF65-F5344CB8AC3E}">
        <p14:creationId xmlns:p14="http://schemas.microsoft.com/office/powerpoint/2010/main" val="356203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Thresholding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blog.seeedstudio.com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/wp-content/uploads/2020/06/sine-new-1030x512.png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342900" y="1557852"/>
            <a:ext cx="8343900" cy="42739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Turns continuous information into binary (and discrete)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Establishes </a:t>
            </a:r>
            <a:r>
              <a:rPr lang="en-US" sz="4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decision boundaries</a:t>
            </a:r>
            <a:r>
              <a:rPr lang="en-US" sz="4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2449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Thresholding in practice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https://dm5migu4zj3pb.cloudfront.net/manuscripts/86000/86318/large/JCI86318.f4.jpg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334473" y="4207689"/>
            <a:ext cx="8343900" cy="16120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Blood tests from 3 commercial testing sources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Cholesterol, LDL-C, HDL-C have defined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 ranges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(upper and lower thresholds)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534B42B-E5B0-F141-9B3D-101F46F89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508" r="48941" b="66750"/>
          <a:stretch/>
        </p:blipFill>
        <p:spPr bwMode="auto">
          <a:xfrm>
            <a:off x="334474" y="1665444"/>
            <a:ext cx="255411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E3EDD457-EDC6-5A49-8456-818CF0C76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t="31396" r="48946" b="34846"/>
          <a:stretch/>
        </p:blipFill>
        <p:spPr bwMode="auto">
          <a:xfrm>
            <a:off x="3087225" y="1665444"/>
            <a:ext cx="249743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40A5C8B8-78DD-8440-9AEB-9B082534E1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" t="64216" r="48860" b="2026"/>
          <a:stretch/>
        </p:blipFill>
        <p:spPr bwMode="auto">
          <a:xfrm>
            <a:off x="5783303" y="1665444"/>
            <a:ext cx="2497436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9C9E06CE-49B7-7340-AE76-55C8D747B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508" r="48941" b="66750"/>
          <a:stretch/>
        </p:blipFill>
        <p:spPr bwMode="auto">
          <a:xfrm>
            <a:off x="334473" y="1665444"/>
            <a:ext cx="255411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30FF4B-1E81-E14C-8048-04E1FB4E284C}"/>
              </a:ext>
            </a:extLst>
          </p:cNvPr>
          <p:cNvSpPr/>
          <p:nvPr/>
        </p:nvSpPr>
        <p:spPr>
          <a:xfrm>
            <a:off x="2095015" y="3622876"/>
            <a:ext cx="643093" cy="270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 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E0F01D-CD08-5B4A-9D95-9BD9B90823D0}"/>
              </a:ext>
            </a:extLst>
          </p:cNvPr>
          <p:cNvSpPr/>
          <p:nvPr/>
        </p:nvSpPr>
        <p:spPr>
          <a:xfrm>
            <a:off x="4766640" y="3657601"/>
            <a:ext cx="643093" cy="270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3E76C5-C1B0-304B-B7CC-3E264EB383E2}"/>
              </a:ext>
            </a:extLst>
          </p:cNvPr>
          <p:cNvSpPr/>
          <p:nvPr/>
        </p:nvSpPr>
        <p:spPr>
          <a:xfrm>
            <a:off x="7523541" y="3624196"/>
            <a:ext cx="643093" cy="270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 3</a:t>
            </a:r>
          </a:p>
        </p:txBody>
      </p:sp>
    </p:spTree>
    <p:extLst>
      <p:ext uri="{BB962C8B-B14F-4D97-AF65-F5344CB8AC3E}">
        <p14:creationId xmlns:p14="http://schemas.microsoft.com/office/powerpoint/2010/main" val="3163444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Assessing bias in measurements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https://dm5migu4zj3pb.cloudfront.net/manuscripts/86000/86318/large/JCI86318.f5.jpg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5693430"/>
            <a:ext cx="8343900" cy="84548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Bias = discrepancy in using data source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 an estimator for data source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0BF6366-40A0-024C-AFB4-0F78D159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027" y="1229333"/>
            <a:ext cx="5974773" cy="394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3559FF-F973-1844-AADA-33EC522DC17E}"/>
              </a:ext>
            </a:extLst>
          </p:cNvPr>
          <p:cNvSpPr txBox="1"/>
          <p:nvPr/>
        </p:nvSpPr>
        <p:spPr>
          <a:xfrm>
            <a:off x="436880" y="1686560"/>
            <a:ext cx="1656080" cy="7518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3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1</a:t>
            </a:r>
            <a:endParaRPr lang="en-US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6E686-EB7A-B04F-BA8D-0EB223214F87}"/>
              </a:ext>
            </a:extLst>
          </p:cNvPr>
          <p:cNvSpPr txBox="1"/>
          <p:nvPr/>
        </p:nvSpPr>
        <p:spPr>
          <a:xfrm>
            <a:off x="457200" y="3484243"/>
            <a:ext cx="1656080" cy="7518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2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1</a:t>
            </a:r>
            <a:endParaRPr lang="en-US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41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 tale of three labs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https://1000logos.net/wp-content/uploads/2021/03/Quest-Diagnostics-logo-768x502.png,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hitconsultant.net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/wp-content/uploads/2022/02/Ascension-Selects-Labcorp-to-Manage-Labs-Across-10-States.jpg, https://1000logos.net/wp-content/uploads/2020/11/Theranos-Logo-1024x640.png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0BF6366-40A0-024C-AFB4-0F78D159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320" y="1247447"/>
            <a:ext cx="4089400" cy="269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3559FF-F973-1844-AADA-33EC522DC17E}"/>
              </a:ext>
            </a:extLst>
          </p:cNvPr>
          <p:cNvSpPr txBox="1"/>
          <p:nvPr/>
        </p:nvSpPr>
        <p:spPr>
          <a:xfrm>
            <a:off x="2915920" y="1505746"/>
            <a:ext cx="1656080" cy="7518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3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1</a:t>
            </a:r>
            <a:endParaRPr lang="en-US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6E686-EB7A-B04F-BA8D-0EB223214F87}"/>
              </a:ext>
            </a:extLst>
          </p:cNvPr>
          <p:cNvSpPr txBox="1"/>
          <p:nvPr/>
        </p:nvSpPr>
        <p:spPr>
          <a:xfrm>
            <a:off x="2915920" y="2666522"/>
            <a:ext cx="1656080" cy="7518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2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1</a:t>
            </a:r>
            <a:endParaRPr lang="en-US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6C97D3-A0C8-2E49-8F61-8B99BA02C41E}"/>
              </a:ext>
            </a:extLst>
          </p:cNvPr>
          <p:cNvGrpSpPr/>
          <p:nvPr/>
        </p:nvGrpSpPr>
        <p:grpSpPr>
          <a:xfrm>
            <a:off x="6287262" y="4124425"/>
            <a:ext cx="2336800" cy="1827733"/>
            <a:chOff x="5958840" y="4124425"/>
            <a:chExt cx="2336800" cy="1827733"/>
          </a:xfrm>
        </p:grpSpPr>
        <p:pic>
          <p:nvPicPr>
            <p:cNvPr id="58370" name="Picture 2" descr="Theranos logo and symbol, meaning, history, PNG">
              <a:extLst>
                <a:ext uri="{FF2B5EF4-FFF2-40B4-BE49-F238E27FC236}">
                  <a16:creationId xmlns:a16="http://schemas.microsoft.com/office/drawing/2014/main" id="{9DB8386F-F2B2-5143-854E-38C73515DC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8840" y="4491658"/>
              <a:ext cx="2336800" cy="146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45DBA0-3D87-A444-95EB-43762369FC63}"/>
                </a:ext>
              </a:extLst>
            </p:cNvPr>
            <p:cNvSpPr txBox="1"/>
            <p:nvPr/>
          </p:nvSpPr>
          <p:spPr>
            <a:xfrm>
              <a:off x="6299200" y="4124425"/>
              <a:ext cx="1656080" cy="458231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sz="2400" dirty="0">
                  <a:solidFill>
                    <a:prstClr val="black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Lab 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6993D5-8FEB-AE4F-933B-2EC29A34823A}"/>
              </a:ext>
            </a:extLst>
          </p:cNvPr>
          <p:cNvGrpSpPr/>
          <p:nvPr/>
        </p:nvGrpSpPr>
        <p:grpSpPr>
          <a:xfrm>
            <a:off x="519938" y="4124425"/>
            <a:ext cx="5298821" cy="1759531"/>
            <a:chOff x="519938" y="4124425"/>
            <a:chExt cx="5298821" cy="17595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6CE266-D3B5-3543-8E0C-32DFEF142344}"/>
                </a:ext>
              </a:extLst>
            </p:cNvPr>
            <p:cNvGrpSpPr/>
            <p:nvPr/>
          </p:nvGrpSpPr>
          <p:grpSpPr>
            <a:xfrm>
              <a:off x="519938" y="4124425"/>
              <a:ext cx="2538476" cy="1693763"/>
              <a:chOff x="191516" y="4124425"/>
              <a:chExt cx="2538476" cy="169376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955CF5-FBDB-7045-8966-575FACEEFC59}"/>
                  </a:ext>
                </a:extLst>
              </p:cNvPr>
              <p:cNvSpPr txBox="1"/>
              <p:nvPr/>
            </p:nvSpPr>
            <p:spPr>
              <a:xfrm>
                <a:off x="632714" y="4124425"/>
                <a:ext cx="1656080" cy="4582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600"/>
                  </a:spcAft>
                  <a:buClr>
                    <a:srgbClr val="0070C0"/>
                  </a:buClr>
                  <a:buSzPct val="100000"/>
                </a:pPr>
                <a:r>
                  <a:rPr lang="en-US" sz="2400" dirty="0">
                    <a:solidFill>
                      <a:prstClr val="black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Lab 1</a:t>
                </a:r>
              </a:p>
            </p:txBody>
          </p:sp>
          <p:pic>
            <p:nvPicPr>
              <p:cNvPr id="58372" name="Picture 4" descr="Ascension Selects Labcorp to Manage Labs Across 10 States - TheHealthGuild">
                <a:extLst>
                  <a:ext uri="{FF2B5EF4-FFF2-40B4-BE49-F238E27FC236}">
                    <a16:creationId xmlns:a16="http://schemas.microsoft.com/office/drawing/2014/main" id="{0C39B64F-2C86-9D4A-A22A-BF276F5B46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1516" y="4491658"/>
                <a:ext cx="2538476" cy="13265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71B30F3-1BA9-EA49-82EA-A3232D8C9AF1}"/>
                </a:ext>
              </a:extLst>
            </p:cNvPr>
            <p:cNvGrpSpPr/>
            <p:nvPr/>
          </p:nvGrpSpPr>
          <p:grpSpPr>
            <a:xfrm>
              <a:off x="3526917" y="4124425"/>
              <a:ext cx="2291842" cy="1759531"/>
              <a:chOff x="3070352" y="4139086"/>
              <a:chExt cx="2291842" cy="175953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E683DC-5F2A-3B47-99D2-48125B18ACE3}"/>
                  </a:ext>
                </a:extLst>
              </p:cNvPr>
              <p:cNvSpPr txBox="1"/>
              <p:nvPr/>
            </p:nvSpPr>
            <p:spPr>
              <a:xfrm>
                <a:off x="3388233" y="4139086"/>
                <a:ext cx="1656080" cy="4582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600"/>
                  </a:spcAft>
                  <a:buClr>
                    <a:srgbClr val="0070C0"/>
                  </a:buClr>
                  <a:buSzPct val="100000"/>
                </a:pPr>
                <a:r>
                  <a:rPr lang="en-US" sz="2400" dirty="0">
                    <a:solidFill>
                      <a:prstClr val="black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Lab 2</a:t>
                </a:r>
              </a:p>
            </p:txBody>
          </p:sp>
          <p:pic>
            <p:nvPicPr>
              <p:cNvPr id="58374" name="Picture 6" descr="Quest Diagnostics logo">
                <a:extLst>
                  <a:ext uri="{FF2B5EF4-FFF2-40B4-BE49-F238E27FC236}">
                    <a16:creationId xmlns:a16="http://schemas.microsoft.com/office/drawing/2014/main" id="{7AA6C6F0-C0C8-6343-AFF3-6CE88B20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70352" y="4399752"/>
                <a:ext cx="2291842" cy="1498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8436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 tale of three labs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www.jci.org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/articles/view/86318/pdf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5FA039-12E0-A44A-B561-465EFDA2E523}"/>
              </a:ext>
            </a:extLst>
          </p:cNvPr>
          <p:cNvSpPr txBox="1"/>
          <p:nvPr/>
        </p:nvSpPr>
        <p:spPr>
          <a:xfrm>
            <a:off x="0" y="1049334"/>
            <a:ext cx="9144000" cy="378565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 lack of technical replicates </a:t>
            </a:r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 the </a:t>
            </a:r>
            <a:r>
              <a:rPr lang="en-US" sz="24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Theranos</a:t>
            </a:r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data is a notable limitation in our assessment of variability. Given the large intraindividual variability for lab tests from standard clinical services, understanding the variability in low-volume testing is critical for helping physicians and patients interpret test results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 … </a:t>
            </a:r>
          </a:p>
          <a:p>
            <a:endParaRPr lang="en-US" sz="24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 </a:t>
            </a:r>
            <a:r>
              <a:rPr lang="en-US" sz="2400" b="1" i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technical details of the analytical instruments used for the lab tests were unavailable </a:t>
            </a:r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at the time of the study and remained uncertain since its completion, which means that the differences we found could arise from multiple sources…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979DB4-7EA7-9F40-B66B-56320E85B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40" y="4737425"/>
            <a:ext cx="4582160" cy="19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76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>
            <a:extLst>
              <a:ext uri="{FF2B5EF4-FFF2-40B4-BE49-F238E27FC236}">
                <a16:creationId xmlns:a16="http://schemas.microsoft.com/office/drawing/2014/main" id="{2BF3127C-7618-D94C-9388-D0C9D5D83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046" y="986521"/>
            <a:ext cx="2777853" cy="504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Classifying binary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https://qph.cf2.quoracdn.net/main-qimg-d1f717f321a4ebc8e6d2c1d1cc19f9fc,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/commons/thumb/2/26/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Precisionrecall.svg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/700px-Precisionrecall.svg.png</a:t>
            </a:r>
          </a:p>
        </p:txBody>
      </p:sp>
      <p:pic>
        <p:nvPicPr>
          <p:cNvPr id="54276" name="Picture 4" descr="What is the best example for false negative, false positive, true negative  and true positive in machine learning? - Quora">
            <a:extLst>
              <a:ext uri="{FF2B5EF4-FFF2-40B4-BE49-F238E27FC236}">
                <a16:creationId xmlns:a16="http://schemas.microsoft.com/office/drawing/2014/main" id="{EE3F7E7A-0CDF-7A49-9541-DC95B2DED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26" y="2204720"/>
            <a:ext cx="4813715" cy="211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540CED-805A-7048-857D-262F9C0BA874}"/>
              </a:ext>
            </a:extLst>
          </p:cNvPr>
          <p:cNvSpPr txBox="1"/>
          <p:nvPr/>
        </p:nvSpPr>
        <p:spPr>
          <a:xfrm>
            <a:off x="1748835" y="1601666"/>
            <a:ext cx="2068377" cy="45823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“Truth Table”</a:t>
            </a:r>
          </a:p>
        </p:txBody>
      </p:sp>
    </p:spTree>
    <p:extLst>
      <p:ext uri="{BB962C8B-B14F-4D97-AF65-F5344CB8AC3E}">
        <p14:creationId xmlns:p14="http://schemas.microsoft.com/office/powerpoint/2010/main" val="410384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Classifying binary information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www.youtube.com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watch?v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=73pU2lRHefQ,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worldwarwings.com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/the-idiotic-wwi-aerial-formation-used-by-the-allies-in-the-second-world-war,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www.zmescience.com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/science/physics/microwave-oven-from-ww2/, 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irgas.com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 descr="How the microwave was made: its history and how it works">
            <a:extLst>
              <a:ext uri="{FF2B5EF4-FFF2-40B4-BE49-F238E27FC236}">
                <a16:creationId xmlns:a16="http://schemas.microsoft.com/office/drawing/2014/main" id="{A0D48AFA-43F1-93F5-8E83-AC2E9639E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020" y="3793730"/>
            <a:ext cx="2938780" cy="227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4C9161-D0E2-9041-0308-578902317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922" y="1653363"/>
            <a:ext cx="2912878" cy="1995674"/>
          </a:xfrm>
          <a:prstGeom prst="rect">
            <a:avLst/>
          </a:prstGeom>
        </p:spPr>
      </p:pic>
      <p:pic>
        <p:nvPicPr>
          <p:cNvPr id="1030" name="Picture 6" descr="Flock Of Birds Flying Isolated On White Background Stock Photo - Download  Image Now - iStock">
            <a:extLst>
              <a:ext uri="{FF2B5EF4-FFF2-40B4-BE49-F238E27FC236}">
                <a16:creationId xmlns:a16="http://schemas.microsoft.com/office/drawing/2014/main" id="{80837ED9-D8EB-EEEF-58C4-0819D29A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02" y="1473842"/>
            <a:ext cx="2962377" cy="197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4B74C99-CCB3-CA0F-D838-23CC8EE94ADC}"/>
              </a:ext>
            </a:extLst>
          </p:cNvPr>
          <p:cNvGrpSpPr/>
          <p:nvPr/>
        </p:nvGrpSpPr>
        <p:grpSpPr>
          <a:xfrm>
            <a:off x="432012" y="3542342"/>
            <a:ext cx="2913757" cy="2360928"/>
            <a:chOff x="432012" y="3542342"/>
            <a:chExt cx="2913757" cy="2360928"/>
          </a:xfrm>
        </p:grpSpPr>
        <p:pic>
          <p:nvPicPr>
            <p:cNvPr id="1028" name="Picture 4" descr="The &quot;Idiotic&quot; WWI Aerial Formation The Allies Used In The Second World War,  And How It Dealt Them Huge Fighter Losses - World War Wings">
              <a:extLst>
                <a:ext uri="{FF2B5EF4-FFF2-40B4-BE49-F238E27FC236}">
                  <a16:creationId xmlns:a16="http://schemas.microsoft.com/office/drawing/2014/main" id="{B40935E4-21A6-1B72-10F2-AE0BF4C10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12" y="4271566"/>
              <a:ext cx="2913757" cy="1631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8E061E-0ED0-20F9-78C7-AFBC2F4CC67A}"/>
                </a:ext>
              </a:extLst>
            </p:cNvPr>
            <p:cNvSpPr txBox="1"/>
            <p:nvPr/>
          </p:nvSpPr>
          <p:spPr>
            <a:xfrm>
              <a:off x="1431690" y="3542342"/>
              <a:ext cx="914400" cy="63564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91440" tIns="45720" rIns="91440" bIns="45720" rtlCol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sz="2800" dirty="0">
                  <a:solidFill>
                    <a:prstClr val="black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947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Receiver Operator Characteristic Curves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/commons/6/6b/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Roccurves.png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0ED5D9E2-619F-1B4A-9434-AD1092054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990" y="1363976"/>
            <a:ext cx="4018175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F864F2-123E-4141-8410-ADB301EFA097}"/>
              </a:ext>
            </a:extLst>
          </p:cNvPr>
          <p:cNvSpPr txBox="1"/>
          <p:nvPr/>
        </p:nvSpPr>
        <p:spPr>
          <a:xfrm>
            <a:off x="424225" y="2292979"/>
            <a:ext cx="3747725" cy="20396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TPR = TP / (TP + FN)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FPR = FP / (FP + TN)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061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Game time!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vimeo.com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/blog/post/video-deepfakes/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223520" y="4218156"/>
            <a:ext cx="8585200" cy="213819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Two teams. Phones/computers away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Give each image a “fake score” of 1 (not likely to be a deep fake) to 5 (super likely to be a deep fake)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 descr="AI video deepfakes: What marketers need to know">
            <a:extLst>
              <a:ext uri="{FF2B5EF4-FFF2-40B4-BE49-F238E27FC236}">
                <a16:creationId xmlns:a16="http://schemas.microsoft.com/office/drawing/2014/main" id="{47CC418D-C062-062C-71D0-A1826F21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907" y="919792"/>
            <a:ext cx="5792426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208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Recap from last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2" y="1282145"/>
            <a:ext cx="8628419" cy="51952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Information can be discrete or continuous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Sampling rate is a very important consideration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Information can be quantized (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bits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Information entropy describes the “expected surprisal”</a:t>
            </a:r>
            <a:endParaRPr lang="en-US" sz="32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296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HW: ROC out your deepfake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/commons/6/6b/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Roccurves.png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0ED5D9E2-619F-1B4A-9434-AD1092054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990" y="2796536"/>
            <a:ext cx="4018175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F864F2-123E-4141-8410-ADB301EFA097}"/>
              </a:ext>
            </a:extLst>
          </p:cNvPr>
          <p:cNvSpPr txBox="1"/>
          <p:nvPr/>
        </p:nvSpPr>
        <p:spPr>
          <a:xfrm>
            <a:off x="490265" y="3461379"/>
            <a:ext cx="3747725" cy="20396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TPR = TP / (TP + FN)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FPR = FP / (FP + TN)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75013-6C34-574F-A8D9-EE5DF187223A}"/>
              </a:ext>
            </a:extLst>
          </p:cNvPr>
          <p:cNvSpPr txBox="1"/>
          <p:nvPr/>
        </p:nvSpPr>
        <p:spPr>
          <a:xfrm>
            <a:off x="406400" y="990764"/>
            <a:ext cx="8585200" cy="213819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Generate your (FPR, TPR) for fake scores 1–5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Plot a curve and measure (or estimate) AUC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5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1" y="1088948"/>
            <a:ext cx="7416069" cy="541914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X=1–100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sum(1-100)[1/100 * log</a:t>
            </a:r>
            <a:r>
              <a:rPr lang="en-US" sz="28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(1/100)] = 6.64 bits</a:t>
            </a:r>
          </a:p>
          <a:p>
            <a:pPr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match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-log(1/100) = 6.64 bits</a:t>
            </a: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lower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log</a:t>
            </a:r>
            <a:r>
              <a:rPr lang="en-US" sz="28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(49/100) = 1.03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higher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log</a:t>
            </a:r>
            <a:r>
              <a:rPr lang="en-US" sz="28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(50/100) = 1 bit</a:t>
            </a:r>
          </a:p>
          <a:p>
            <a:pPr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I(X=33,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match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-log(1/100) = 6.64 bits</a:t>
            </a: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I(X=33,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lower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log2(32/100) = 1.64 bits</a:t>
            </a: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I(X=33,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higher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log2(67/100) = 0.58 bits</a:t>
            </a: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Real numbers don't cut it in the real world, this physicist argues |  Science News">
            <a:extLst>
              <a:ext uri="{FF2B5EF4-FFF2-40B4-BE49-F238E27FC236}">
                <a16:creationId xmlns:a16="http://schemas.microsoft.com/office/drawing/2014/main" id="{1546BFA1-7B92-F94F-B543-75B1C57F7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032" y="998854"/>
            <a:ext cx="1992517" cy="10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1E69E-9FDF-EF4C-8DF6-A0D32A40720A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www.sciencenews.org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/wp-content/uploads/2018/05/050718_EC_numbers_feat.jpg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4D4A23-31BC-A345-A4C9-0729C4105C44}"/>
              </a:ext>
            </a:extLst>
          </p:cNvPr>
          <p:cNvSpPr/>
          <p:nvPr/>
        </p:nvSpPr>
        <p:spPr>
          <a:xfrm>
            <a:off x="127000" y="2637212"/>
            <a:ext cx="9017000" cy="1897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AECFF-D871-CC44-BBE3-3496723351AF}"/>
              </a:ext>
            </a:extLst>
          </p:cNvPr>
          <p:cNvSpPr/>
          <p:nvPr/>
        </p:nvSpPr>
        <p:spPr>
          <a:xfrm>
            <a:off x="0" y="4610585"/>
            <a:ext cx="9017000" cy="1897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8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 descr="How to play Wordle: Strategies for beating the viral word game | PhillyVoice">
            <a:extLst>
              <a:ext uri="{FF2B5EF4-FFF2-40B4-BE49-F238E27FC236}">
                <a16:creationId xmlns:a16="http://schemas.microsoft.com/office/drawing/2014/main" id="{99D26B25-8C46-E13C-A713-6869E3A5F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171" y="1270750"/>
            <a:ext cx="4825189" cy="321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www.phillyvoice.com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/wordle-strategies-how-to-play/,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www.looper.com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/218228/the-wild-true-story-behind-samuel-l-jacksons-famous-jurassic-park-line/</a:t>
            </a:r>
          </a:p>
        </p:txBody>
      </p:sp>
    </p:spTree>
    <p:extLst>
      <p:ext uri="{BB962C8B-B14F-4D97-AF65-F5344CB8AC3E}">
        <p14:creationId xmlns:p14="http://schemas.microsoft.com/office/powerpoint/2010/main" val="1643326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A screenshot of a game&#10;&#10;Description automatically generated">
            <a:extLst>
              <a:ext uri="{FF2B5EF4-FFF2-40B4-BE49-F238E27FC236}">
                <a16:creationId xmlns:a16="http://schemas.microsoft.com/office/drawing/2014/main" id="{6449FC89-0253-FAA2-C7A9-536F919AF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43" y="1604967"/>
            <a:ext cx="5051233" cy="3977290"/>
          </a:xfrm>
          <a:prstGeom prst="rect">
            <a:avLst/>
          </a:prstGeom>
        </p:spPr>
      </p:pic>
      <p:pic>
        <p:nvPicPr>
          <p:cNvPr id="8" name="Picture 7" descr="A screenshot of a survey&#10;&#10;Description automatically generated">
            <a:extLst>
              <a:ext uri="{FF2B5EF4-FFF2-40B4-BE49-F238E27FC236}">
                <a16:creationId xmlns:a16="http://schemas.microsoft.com/office/drawing/2014/main" id="{D315D9BA-C3CE-BC31-4B39-DD821CFBF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6" y="1275743"/>
            <a:ext cx="3838730" cy="26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33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" name="Picture 8" descr="A screenshot of a quiz&#10;&#10;Description automatically generated">
            <a:extLst>
              <a:ext uri="{FF2B5EF4-FFF2-40B4-BE49-F238E27FC236}">
                <a16:creationId xmlns:a16="http://schemas.microsoft.com/office/drawing/2014/main" id="{D8D0F564-4F88-55BA-FABE-335FAFCDD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460" y="1066800"/>
            <a:ext cx="6609080" cy="50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52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77A194C5-7F51-F739-13FC-C1383DB38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6" y="1181414"/>
            <a:ext cx="3609462" cy="2129207"/>
          </a:xfrm>
          <a:prstGeom prst="rect">
            <a:avLst/>
          </a:prstGeom>
        </p:spPr>
      </p:pic>
      <p:pic>
        <p:nvPicPr>
          <p:cNvPr id="9" name="Picture 8" descr="A screenshot of a quiz&#10;&#10;Description automatically generated">
            <a:extLst>
              <a:ext uri="{FF2B5EF4-FFF2-40B4-BE49-F238E27FC236}">
                <a16:creationId xmlns:a16="http://schemas.microsoft.com/office/drawing/2014/main" id="{CF04FA06-B9A7-48E6-9F6A-161731DC8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218" y="1746358"/>
            <a:ext cx="5388782" cy="3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7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6ED0371-71C8-47AD-8F5E-1CF3618D0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922" y="1059494"/>
            <a:ext cx="5508912" cy="50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8125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 - EL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12700">
          <a:noFill/>
        </a:ln>
      </a:spPr>
      <a:bodyPr vert="horz" lIns="91440" tIns="45720" rIns="91440" bIns="45720" rtlCol="0">
        <a:noAutofit/>
      </a:bodyPr>
      <a:lstStyle>
        <a:defPPr marL="342900" indent="-342900" fontAlgn="auto">
          <a:spcBef>
            <a:spcPts val="0"/>
          </a:spcBef>
          <a:spcAft>
            <a:spcPts val="600"/>
          </a:spcAft>
          <a:buClr>
            <a:srgbClr val="0070C0"/>
          </a:buClr>
          <a:buSzPct val="100000"/>
          <a:buFont typeface="Wingdings" pitchFamily="2" charset="2"/>
          <a:buChar char="§"/>
          <a:defRPr sz="2800" dirty="0">
            <a:solidFill>
              <a:prstClr val="black"/>
            </a:solidFill>
            <a:latin typeface="Calibri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42274</TotalTime>
  <Words>1358</Words>
  <Application>Microsoft Macintosh PowerPoint</Application>
  <PresentationFormat>On-screen Show (4:3)</PresentationFormat>
  <Paragraphs>176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Garamond</vt:lpstr>
      <vt:lpstr>Helvetica Neue</vt:lpstr>
      <vt:lpstr>Optima</vt:lpstr>
      <vt:lpstr>Default Design</vt:lpstr>
      <vt:lpstr>Office Theme</vt:lpstr>
      <vt:lpstr>Evaluating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William S Noble</dc:creator>
  <cp:lastModifiedBy>Brian Beliveau           he.him</cp:lastModifiedBy>
  <cp:revision>803</cp:revision>
  <cp:lastPrinted>2022-04-07T23:03:33Z</cp:lastPrinted>
  <dcterms:created xsi:type="dcterms:W3CDTF">2008-01-08T19:18:25Z</dcterms:created>
  <dcterms:modified xsi:type="dcterms:W3CDTF">2025-04-09T17:33:26Z</dcterms:modified>
</cp:coreProperties>
</file>